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5143500" type="screen16x9"/>
  <p:notesSz cx="6858000" cy="9144000"/>
  <p:embeddedFontLst>
    <p:embeddedFont>
      <p:font typeface="Oswald" panose="00000500000000000000" pitchFamily="2" charset="0"/>
      <p:regular r:id="rId20"/>
      <p:bold r:id="rId21"/>
    </p:embeddedFont>
    <p:embeddedFont>
      <p:font typeface="Source Code Pro" panose="020B0509030403020204" pitchFamily="49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A3B362-12A6-46B4-A5A0-D3F5FDA551C6}" v="4" dt="2023-10-21T12:08:49.721"/>
  </p1510:revLst>
</p1510:revInfo>
</file>

<file path=ppt/tableStyles.xml><?xml version="1.0" encoding="utf-8"?>
<a:tblStyleLst xmlns:a="http://schemas.openxmlformats.org/drawingml/2006/main" def="{00F3770A-C0AC-4B1B-8D7C-B4E662FBBC71}">
  <a:tblStyle styleId="{00F3770A-C0AC-4B1B-8D7C-B4E662FBBC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6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4.fntdata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Colman" userId="5e49a3d6-ef5a-4fb5-b706-b89d0280da7d" providerId="ADAL" clId="{13A3B362-12A6-46B4-A5A0-D3F5FDA551C6}"/>
    <pc:docChg chg="undo custSel modSld">
      <pc:chgData name="Graham Colman" userId="5e49a3d6-ef5a-4fb5-b706-b89d0280da7d" providerId="ADAL" clId="{13A3B362-12A6-46B4-A5A0-D3F5FDA551C6}" dt="2023-10-21T12:08:40.947" v="107" actId="20577"/>
      <pc:docMkLst>
        <pc:docMk/>
      </pc:docMkLst>
      <pc:sldChg chg="modSp mod">
        <pc:chgData name="Graham Colman" userId="5e49a3d6-ef5a-4fb5-b706-b89d0280da7d" providerId="ADAL" clId="{13A3B362-12A6-46B4-A5A0-D3F5FDA551C6}" dt="2023-10-21T12:05:09.889" v="50" actId="27636"/>
        <pc:sldMkLst>
          <pc:docMk/>
          <pc:sldMk cId="0" sldId="258"/>
        </pc:sldMkLst>
        <pc:spChg chg="mod">
          <ac:chgData name="Graham Colman" userId="5e49a3d6-ef5a-4fb5-b706-b89d0280da7d" providerId="ADAL" clId="{13A3B362-12A6-46B4-A5A0-D3F5FDA551C6}" dt="2023-10-21T12:05:09.889" v="50" actId="27636"/>
          <ac:spMkLst>
            <pc:docMk/>
            <pc:sldMk cId="0" sldId="258"/>
            <ac:spMk id="74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5:09.928" v="51" actId="27636"/>
        <pc:sldMkLst>
          <pc:docMk/>
          <pc:sldMk cId="0" sldId="263"/>
        </pc:sldMkLst>
        <pc:spChg chg="mod">
          <ac:chgData name="Graham Colman" userId="5e49a3d6-ef5a-4fb5-b706-b89d0280da7d" providerId="ADAL" clId="{13A3B362-12A6-46B4-A5A0-D3F5FDA551C6}" dt="2023-10-21T12:05:09.928" v="51" actId="27636"/>
          <ac:spMkLst>
            <pc:docMk/>
            <pc:sldMk cId="0" sldId="263"/>
            <ac:spMk id="106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5:09.941" v="52" actId="27636"/>
        <pc:sldMkLst>
          <pc:docMk/>
          <pc:sldMk cId="0" sldId="264"/>
        </pc:sldMkLst>
        <pc:spChg chg="mod">
          <ac:chgData name="Graham Colman" userId="5e49a3d6-ef5a-4fb5-b706-b89d0280da7d" providerId="ADAL" clId="{13A3B362-12A6-46B4-A5A0-D3F5FDA551C6}" dt="2023-10-21T12:05:09.941" v="52" actId="27636"/>
          <ac:spMkLst>
            <pc:docMk/>
            <pc:sldMk cId="0" sldId="264"/>
            <ac:spMk id="114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5:09.963" v="53" actId="27636"/>
        <pc:sldMkLst>
          <pc:docMk/>
          <pc:sldMk cId="0" sldId="265"/>
        </pc:sldMkLst>
        <pc:spChg chg="mod">
          <ac:chgData name="Graham Colman" userId="5e49a3d6-ef5a-4fb5-b706-b89d0280da7d" providerId="ADAL" clId="{13A3B362-12A6-46B4-A5A0-D3F5FDA551C6}" dt="2023-10-21T12:05:09.963" v="53" actId="27636"/>
          <ac:spMkLst>
            <pc:docMk/>
            <pc:sldMk cId="0" sldId="265"/>
            <ac:spMk id="122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5:09.983" v="54" actId="27636"/>
        <pc:sldMkLst>
          <pc:docMk/>
          <pc:sldMk cId="0" sldId="267"/>
        </pc:sldMkLst>
        <pc:spChg chg="mod">
          <ac:chgData name="Graham Colman" userId="5e49a3d6-ef5a-4fb5-b706-b89d0280da7d" providerId="ADAL" clId="{13A3B362-12A6-46B4-A5A0-D3F5FDA551C6}" dt="2023-10-21T12:05:09.983" v="54" actId="27636"/>
          <ac:spMkLst>
            <pc:docMk/>
            <pc:sldMk cId="0" sldId="267"/>
            <ac:spMk id="141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5:09.999" v="55" actId="27636"/>
        <pc:sldMkLst>
          <pc:docMk/>
          <pc:sldMk cId="0" sldId="268"/>
        </pc:sldMkLst>
        <pc:spChg chg="mod">
          <ac:chgData name="Graham Colman" userId="5e49a3d6-ef5a-4fb5-b706-b89d0280da7d" providerId="ADAL" clId="{13A3B362-12A6-46B4-A5A0-D3F5FDA551C6}" dt="2023-10-21T12:05:09.999" v="55" actId="27636"/>
          <ac:spMkLst>
            <pc:docMk/>
            <pc:sldMk cId="0" sldId="268"/>
            <ac:spMk id="155" creationId="{00000000-0000-0000-0000-000000000000}"/>
          </ac:spMkLst>
        </pc:spChg>
      </pc:sldChg>
      <pc:sldChg chg="modSp mod">
        <pc:chgData name="Graham Colman" userId="5e49a3d6-ef5a-4fb5-b706-b89d0280da7d" providerId="ADAL" clId="{13A3B362-12A6-46B4-A5A0-D3F5FDA551C6}" dt="2023-10-21T12:08:40.947" v="107" actId="20577"/>
        <pc:sldMkLst>
          <pc:docMk/>
          <pc:sldMk cId="0" sldId="269"/>
        </pc:sldMkLst>
        <pc:spChg chg="mod">
          <ac:chgData name="Graham Colman" userId="5e49a3d6-ef5a-4fb5-b706-b89d0280da7d" providerId="ADAL" clId="{13A3B362-12A6-46B4-A5A0-D3F5FDA551C6}" dt="2023-10-21T12:08:40.947" v="107" actId="20577"/>
          <ac:spMkLst>
            <pc:docMk/>
            <pc:sldMk cId="0" sldId="269"/>
            <ac:spMk id="16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224e8b3cb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224e8b3cb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4ce21d666a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4ce21d666a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ce21d666a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4ce21d666a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4ce21d666a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4ce21d666a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064e3442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064e3442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4ce21d666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4ce21d666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4ce21d666a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4ce21d666a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4ce21d66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4ce21d666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4ce21d666a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4ce21d666a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4ce21d666a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4ce21d666a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4ce21d666a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4ce21d666a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4ce21d666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4ce21d666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4ce21d666a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4ce21d666a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dingeconomics.com/united-kingdom/average-house-price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oneysavingexpert.com/deals/" TargetMode="External"/><Relationship Id="rId3" Type="http://schemas.openxmlformats.org/officeDocument/2006/relationships/hyperlink" Target="https://www.moneysavingexpert.com/latesttip/" TargetMode="External"/><Relationship Id="rId7" Type="http://schemas.openxmlformats.org/officeDocument/2006/relationships/hyperlink" Target="https://www.moneysavingexpert.com/savings/savings-accounts-best-interest/#easyaccessanalysi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oneysavingexpert.com/news/2023/10/hmrc-letter-pension-underpayments/" TargetMode="External"/><Relationship Id="rId5" Type="http://schemas.openxmlformats.org/officeDocument/2006/relationships/hyperlink" Target="https://www.open.edu/openlearn/money-business/mses-academy-money/content-section-overview?active-tab=description-tab" TargetMode="External"/><Relationship Id="rId4" Type="http://schemas.openxmlformats.org/officeDocument/2006/relationships/hyperlink" Target="https://www.moneysavingexpert.com/news/2021/10/first-ever-financial-education-textbook-arrives-in-welsh-school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eysavingexpert.com/mortgages/fixed-discount-mortgage-guid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moneysavingexpert.com/mortgages/mortgage-rate-calculator/" TargetMode="External"/><Relationship Id="rId4" Type="http://schemas.openxmlformats.org/officeDocument/2006/relationships/hyperlink" Target="https://www.moneysavingexpert.com/mortgages/best-buy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ghtmove.co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ghtmove.co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x.service.gov.uk/calculate-stamp-duty-land-tax/#/intr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W7cJs9m54etjZWJu4JYCSo7_oD3Tdk-yzJhCeuqHCR4/edit?usp=shar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Buying a House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Mortgages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Tips and Tricks to Save £1000s</a:t>
            </a:r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6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Plan for 2-5 years at a time.  After which, the value of your house will have increased and amount borrowed decreased.  Your LTV rate will be much lower and you'll get much better borrowing rates.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Overpay the mortgage if your mortgage rate is higher than savings rates.  Otherwise, put overpayments into savings accounts to bank the interest.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Get a 25% boost on your deposit with a LISA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Help to Buy - you'll need it but wish you didn't. The devil is in the details.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p23"/>
          <p:cNvGraphicFramePr/>
          <p:nvPr/>
        </p:nvGraphicFramePr>
        <p:xfrm>
          <a:off x="76175" y="14798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{00F3770A-C0AC-4B1B-8D7C-B4E662FBBC71}</a:tableStyleId>
              </a:tblPr>
              <a:tblGrid>
                <a:gridCol w="284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0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Purchase Price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3/12 - 12/14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12/14 - 7/20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7/20 - 6/21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7/21 - 9/21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10/21 - 9/22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9/22 - current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Up to £125,000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£125,000 to £250,000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£250,000 to £500,000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£500,000 to £925,000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£925,000 to £1.5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£1.5 million to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Above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128" name="Google Shape;128;p23"/>
          <p:cNvCxnSpPr>
            <a:stCxn id="129" idx="3"/>
          </p:cNvCxnSpPr>
          <p:nvPr/>
        </p:nvCxnSpPr>
        <p:spPr>
          <a:xfrm>
            <a:off x="3242150" y="1168975"/>
            <a:ext cx="163500" cy="7092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0" name="Google Shape;130;p23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Stamp Duty Land Tax over the years</a:t>
            </a:r>
            <a:endParaRPr/>
          </a:p>
        </p:txBody>
      </p:sp>
      <p:sp>
        <p:nvSpPr>
          <p:cNvPr id="129" name="Google Shape;129;p23"/>
          <p:cNvSpPr txBox="1"/>
          <p:nvPr/>
        </p:nvSpPr>
        <p:spPr>
          <a:xfrm>
            <a:off x="1426250" y="861175"/>
            <a:ext cx="1815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These figures on whole amount</a:t>
            </a:r>
            <a:endParaRPr>
              <a:solidFill>
                <a:srgbClr val="00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31" name="Google Shape;131;p23"/>
          <p:cNvSpPr txBox="1"/>
          <p:nvPr/>
        </p:nvSpPr>
        <p:spPr>
          <a:xfrm>
            <a:off x="5930575" y="490400"/>
            <a:ext cx="2683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99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These figures on the amount </a:t>
            </a:r>
            <a:r>
              <a:rPr lang="en-GB" i="1">
                <a:solidFill>
                  <a:srgbClr val="99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 that bracket</a:t>
            </a:r>
            <a:endParaRPr i="1">
              <a:solidFill>
                <a:srgbClr val="99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32" name="Google Shape;132;p23"/>
          <p:cNvSpPr/>
          <p:nvPr/>
        </p:nvSpPr>
        <p:spPr>
          <a:xfrm rot="-5400000">
            <a:off x="6378300" y="-1383725"/>
            <a:ext cx="233700" cy="5105400"/>
          </a:xfrm>
          <a:prstGeom prst="rightBrace">
            <a:avLst>
              <a:gd name="adj1" fmla="val 50000"/>
              <a:gd name="adj2" fmla="val 65198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3"/>
          <p:cNvSpPr/>
          <p:nvPr/>
        </p:nvSpPr>
        <p:spPr>
          <a:xfrm>
            <a:off x="303925" y="1083250"/>
            <a:ext cx="826200" cy="31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Stamp Duty Land Tax over the years</a:t>
            </a:r>
            <a:endParaRPr/>
          </a:p>
        </p:txBody>
      </p:sp>
      <p:graphicFrame>
        <p:nvGraphicFramePr>
          <p:cNvPr id="139" name="Google Shape;139;p24"/>
          <p:cNvGraphicFramePr/>
          <p:nvPr/>
        </p:nvGraphicFramePr>
        <p:xfrm>
          <a:off x="76175" y="14798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{00F3770A-C0AC-4B1B-8D7C-B4E662FBBC71}</a:tableStyleId>
              </a:tblPr>
              <a:tblGrid>
                <a:gridCol w="284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0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Purchase Price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3/12 - 12/14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12/14 - 7/20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7/20 - 6/21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7/21 - 9/21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10/21 - 9/22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9/22 - current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Up to £125,000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£125,000 to £250,000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£250,000 to £500,000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£500,000 to £925,000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£925,000 to £1.5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£1.5 million to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Above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0" name="Google Shape;140;p24"/>
          <p:cNvSpPr/>
          <p:nvPr/>
        </p:nvSpPr>
        <p:spPr>
          <a:xfrm>
            <a:off x="19500" y="3265975"/>
            <a:ext cx="9105000" cy="171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311700" y="3288625"/>
            <a:ext cx="8520600" cy="17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Calculate the stamp duty due for a house valued at…</a:t>
            </a:r>
            <a:endParaRPr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£180,000 in 2014</a:t>
            </a:r>
            <a:endParaRPr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£240,000 in June 2020</a:t>
            </a:r>
            <a:endParaRPr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£295,000 in June 2022</a:t>
            </a:r>
            <a:endParaRPr>
              <a:solidFill>
                <a:srgbClr val="FF00FF"/>
              </a:solidFill>
            </a:endParaRPr>
          </a:p>
        </p:txBody>
      </p:sp>
      <p:cxnSp>
        <p:nvCxnSpPr>
          <p:cNvPr id="142" name="Google Shape;142;p24"/>
          <p:cNvCxnSpPr>
            <a:stCxn id="143" idx="3"/>
          </p:cNvCxnSpPr>
          <p:nvPr/>
        </p:nvCxnSpPr>
        <p:spPr>
          <a:xfrm>
            <a:off x="3242150" y="1168975"/>
            <a:ext cx="163500" cy="7092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3" name="Google Shape;143;p24"/>
          <p:cNvSpPr txBox="1"/>
          <p:nvPr/>
        </p:nvSpPr>
        <p:spPr>
          <a:xfrm>
            <a:off x="1426250" y="861175"/>
            <a:ext cx="1815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These figures on whole amount</a:t>
            </a:r>
            <a:endParaRPr>
              <a:solidFill>
                <a:srgbClr val="00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4" name="Google Shape;144;p24"/>
          <p:cNvSpPr txBox="1"/>
          <p:nvPr/>
        </p:nvSpPr>
        <p:spPr>
          <a:xfrm>
            <a:off x="5930575" y="490400"/>
            <a:ext cx="2683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99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These figures on the amount </a:t>
            </a:r>
            <a:r>
              <a:rPr lang="en-GB" i="1">
                <a:solidFill>
                  <a:srgbClr val="99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in that bracket</a:t>
            </a:r>
            <a:endParaRPr i="1">
              <a:solidFill>
                <a:srgbClr val="99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45" name="Google Shape;145;p24"/>
          <p:cNvSpPr/>
          <p:nvPr/>
        </p:nvSpPr>
        <p:spPr>
          <a:xfrm rot="-5400000">
            <a:off x="6378300" y="-1383725"/>
            <a:ext cx="233700" cy="5105400"/>
          </a:xfrm>
          <a:prstGeom prst="rightBrace">
            <a:avLst>
              <a:gd name="adj1" fmla="val 50000"/>
              <a:gd name="adj2" fmla="val 65198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4"/>
          <p:cNvSpPr/>
          <p:nvPr/>
        </p:nvSpPr>
        <p:spPr>
          <a:xfrm>
            <a:off x="303925" y="1083250"/>
            <a:ext cx="826200" cy="31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4"/>
          <p:cNvSpPr txBox="1"/>
          <p:nvPr/>
        </p:nvSpPr>
        <p:spPr>
          <a:xfrm>
            <a:off x="5123425" y="4683700"/>
            <a:ext cx="3944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(Why these values in these years?)</a:t>
            </a:r>
            <a:endParaRPr>
              <a:solidFill>
                <a:srgbClr val="00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Stamp Duty Land Tax over the years</a:t>
            </a:r>
            <a:endParaRPr/>
          </a:p>
        </p:txBody>
      </p:sp>
      <p:graphicFrame>
        <p:nvGraphicFramePr>
          <p:cNvPr id="153" name="Google Shape;153;p25"/>
          <p:cNvGraphicFramePr/>
          <p:nvPr/>
        </p:nvGraphicFramePr>
        <p:xfrm>
          <a:off x="76175" y="147989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{00F3770A-C0AC-4B1B-8D7C-B4E662FBBC71}</a:tableStyleId>
              </a:tblPr>
              <a:tblGrid>
                <a:gridCol w="284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0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Purchase Price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3/12 - 12/14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12/14 - 7/20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7/20 - 6/21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7/21 - 9/21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10/21 - 9/22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9/22 - current</a:t>
                      </a:r>
                      <a:endParaRPr sz="1200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Up to £125,000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£125,000 to £250,000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£250,000 to £500,000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£500,000 to £925,000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£925,000 to £1.5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10%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Over £1.5 million to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Above £2 million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7%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12%</a:t>
                      </a:r>
                      <a:endParaRPr sz="1200"/>
                    </a:p>
                  </a:txBody>
                  <a:tcPr marL="91425" marR="91425" marT="95250" marB="9525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4" name="Google Shape;154;p25"/>
          <p:cNvSpPr/>
          <p:nvPr/>
        </p:nvSpPr>
        <p:spPr>
          <a:xfrm>
            <a:off x="19500" y="3265975"/>
            <a:ext cx="9105000" cy="171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5"/>
          <p:cNvSpPr txBox="1">
            <a:spLocks noGrp="1"/>
          </p:cNvSpPr>
          <p:nvPr>
            <p:ph type="body" idx="1"/>
          </p:nvPr>
        </p:nvSpPr>
        <p:spPr>
          <a:xfrm>
            <a:off x="311700" y="3288625"/>
            <a:ext cx="8520600" cy="17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Calculate the stamp duty due for a house valued at…</a:t>
            </a:r>
            <a:endParaRPr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£180,000 in 2014				</a:t>
            </a:r>
            <a:r>
              <a:rPr lang="en-GB">
                <a:solidFill>
                  <a:srgbClr val="FF0000"/>
                </a:solidFill>
              </a:rPr>
              <a:t>£1800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£240,000 in June 2020		</a:t>
            </a:r>
            <a:r>
              <a:rPr lang="en-GB">
                <a:solidFill>
                  <a:srgbClr val="FF0000"/>
                </a:solidFill>
              </a:rPr>
              <a:t>£2500</a:t>
            </a:r>
            <a:endParaRPr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FF00FF"/>
                </a:solidFill>
              </a:rPr>
              <a:t>£295,000 in June 2022		</a:t>
            </a:r>
            <a:r>
              <a:rPr lang="en-GB">
                <a:solidFill>
                  <a:srgbClr val="FF0000"/>
                </a:solidFill>
              </a:rPr>
              <a:t>£4750</a:t>
            </a:r>
            <a:endParaRPr>
              <a:solidFill>
                <a:srgbClr val="FF0000"/>
              </a:solidFill>
            </a:endParaRPr>
          </a:p>
        </p:txBody>
      </p:sp>
      <p:cxnSp>
        <p:nvCxnSpPr>
          <p:cNvPr id="156" name="Google Shape;156;p25"/>
          <p:cNvCxnSpPr>
            <a:stCxn id="157" idx="3"/>
          </p:cNvCxnSpPr>
          <p:nvPr/>
        </p:nvCxnSpPr>
        <p:spPr>
          <a:xfrm>
            <a:off x="3242150" y="1168975"/>
            <a:ext cx="163500" cy="70920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7" name="Google Shape;157;p25"/>
          <p:cNvSpPr txBox="1"/>
          <p:nvPr/>
        </p:nvSpPr>
        <p:spPr>
          <a:xfrm>
            <a:off x="1426250" y="861175"/>
            <a:ext cx="18159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These figures on whole amount</a:t>
            </a:r>
            <a:endParaRPr>
              <a:solidFill>
                <a:srgbClr val="00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8" name="Google Shape;158;p25"/>
          <p:cNvSpPr txBox="1"/>
          <p:nvPr/>
        </p:nvSpPr>
        <p:spPr>
          <a:xfrm>
            <a:off x="5930575" y="490400"/>
            <a:ext cx="26835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9900FF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The rest on the amount in that bracket</a:t>
            </a:r>
            <a:endParaRPr>
              <a:solidFill>
                <a:srgbClr val="9900FF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9" name="Google Shape;159;p25"/>
          <p:cNvSpPr/>
          <p:nvPr/>
        </p:nvSpPr>
        <p:spPr>
          <a:xfrm rot="-5400000">
            <a:off x="6378300" y="-1383725"/>
            <a:ext cx="233700" cy="5105400"/>
          </a:xfrm>
          <a:prstGeom prst="rightBrace">
            <a:avLst>
              <a:gd name="adj1" fmla="val 50000"/>
              <a:gd name="adj2" fmla="val 65198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5"/>
          <p:cNvSpPr/>
          <p:nvPr/>
        </p:nvSpPr>
        <p:spPr>
          <a:xfrm>
            <a:off x="303925" y="1083250"/>
            <a:ext cx="826200" cy="311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5"/>
          <p:cNvSpPr txBox="1"/>
          <p:nvPr/>
        </p:nvSpPr>
        <p:spPr>
          <a:xfrm>
            <a:off x="6055300" y="4660325"/>
            <a:ext cx="283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3"/>
              </a:rPr>
              <a:t>Average UK house prices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EAD3"/>
        </a:solid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Week's Top Tips</a:t>
            </a:r>
            <a:endParaRPr/>
          </a:p>
        </p:txBody>
      </p:sp>
      <p:sp>
        <p:nvSpPr>
          <p:cNvPr id="167" name="Google Shape;167;p26"/>
          <p:cNvSpPr txBox="1">
            <a:spLocks noGrp="1"/>
          </p:cNvSpPr>
          <p:nvPr>
            <p:ph type="body" idx="1"/>
          </p:nvPr>
        </p:nvSpPr>
        <p:spPr>
          <a:xfrm>
            <a:off x="0" y="1468825"/>
            <a:ext cx="91440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3"/>
              </a:rPr>
              <a:t>https://www.moneysavingexpert.com/latesttip/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dirty="0"/>
              <a:t>31st Oct 2023…</a:t>
            </a:r>
            <a:endParaRPr dirty="0"/>
          </a:p>
          <a:p>
            <a:pPr marL="457200" lvl="0" indent="-334327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GB" dirty="0"/>
              <a:t>Financial Education PDF </a:t>
            </a:r>
            <a:r>
              <a:rPr lang="en-GB" dirty="0">
                <a:hlinkClick r:id="rId4"/>
              </a:rPr>
              <a:t>textbook download</a:t>
            </a:r>
            <a:endParaRPr dirty="0"/>
          </a:p>
          <a:p>
            <a:pPr marL="457200" lvl="0" indent="-33432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dirty="0">
                <a:hlinkClick r:id="rId5"/>
              </a:rPr>
              <a:t>MSE’s Academy of Money</a:t>
            </a:r>
            <a:endParaRPr lang="en-GB" dirty="0"/>
          </a:p>
          <a:p>
            <a:pPr marL="457200" lvl="0" indent="-33432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dirty="0">
                <a:hlinkClick r:id="rId6"/>
              </a:rPr>
              <a:t>Money for your gran</a:t>
            </a:r>
            <a:r>
              <a:rPr lang="en-GB" dirty="0"/>
              <a:t>?</a:t>
            </a:r>
            <a:endParaRPr dirty="0"/>
          </a:p>
          <a:p>
            <a:pPr marL="457200" lvl="0" indent="-33432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GB" dirty="0">
                <a:hlinkClick r:id="rId7"/>
              </a:rPr>
              <a:t>5.2% Easy access savings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 dirty="0">
                <a:solidFill>
                  <a:schemeClr val="hlink"/>
                </a:solidFill>
                <a:hlinkClick r:id="rId8"/>
              </a:rPr>
              <a:t>https://www.moneysavingexpert.com/deals/</a:t>
            </a:r>
            <a:r>
              <a:rPr lang="en-GB" dirty="0"/>
              <a:t>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do mortgages work?</a:t>
            </a: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8323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They’re a long term secured loan where the lender has the right to take your property if you fail to repay.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Mortgages largely depend on the length of mortgage, loan-to-value ratio, initial term, your ability to repay.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There are a few different types of mortgage and lots of variations within each of these types. 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>
                <a:solidFill>
                  <a:srgbClr val="0000FF"/>
                </a:solidFill>
              </a:rPr>
              <a:t>See the next slide for more info…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8323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Repayment or interest only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Fixed rate or variable (tracker, standard variable rate, discounted)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Moneysavingexpert’s…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Type of Mortgage to Choose</a:t>
            </a:r>
            <a:r>
              <a:rPr lang="en-GB"/>
              <a:t>,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Mortgage Best Buys</a:t>
            </a:r>
            <a:r>
              <a:rPr lang="en-GB"/>
              <a:t>, 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Mortgage Calculators</a:t>
            </a:r>
            <a:r>
              <a:rPr lang="en-GB"/>
              <a:t> </a:t>
            </a:r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Types of Mortgage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5206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Multiply your income by 4.5 (or joint income by 3.5) to get the max value that you’re likely to be able to borrow. 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Divide this total by 9 (cos you'll borrow 90%) to find the size of your 10% deposit, or by 19 for a 5% deposit.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Multiply this deposit-figure by 10, for 10% deposit, or 20, for 5% deposit, to get your maximum affordable house price.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Now save up your deposit + </a:t>
            </a:r>
            <a:r>
              <a:rPr lang="en-GB">
                <a:solidFill>
                  <a:srgbClr val="FF9900"/>
                </a:solidFill>
              </a:rPr>
              <a:t>~£10,000 for your moving costs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do you plan the finances to buy a house?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5206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Mortgage multiple = 4.5 or 3.5 joint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Divide by 9 or 19 to find required min deposit, then + £10k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Multiply by 10 or 20 to find max purchase value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do you plan the finances to buy a house?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11700" y="3288625"/>
            <a:ext cx="8520600" cy="17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Calculate what the following people can afford…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A single person earning £35,000 pa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A couple earning £25,000 each pa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A single person earning £50,000 pa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5206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Each of our people live in different parts of the UK.  What might their first homes be like?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Whichever it is, they’ll probably start on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rightmove.co.uk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Find that Dream Home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>
            <a:off x="311700" y="3288625"/>
            <a:ext cx="8832300" cy="171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00FF"/>
                </a:solidFill>
              </a:rPr>
              <a:t>Calculate what the following people can afford…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Single person A wants to be able to commute to Norwich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Our couple B, want to live near the coast</a:t>
            </a:r>
            <a:endParaRPr>
              <a:solidFill>
                <a:srgbClr val="FF00FF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ts val="1800"/>
              <a:buAutoNum type="alphaUcPeriod"/>
            </a:pPr>
            <a:r>
              <a:rPr lang="en-GB">
                <a:solidFill>
                  <a:srgbClr val="FF00FF"/>
                </a:solidFill>
              </a:rPr>
              <a:t>Single person C wants to live in London</a:t>
            </a:r>
            <a:endParaRPr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8323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 you’ve found your dream first home on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rightmove.co.uk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Contact the estate agent to arrange a viewing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Speak to a mortgage broker to get an agreement in principle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Go for a second viewing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Negotiate the price, if possible.  First-time-buyers and cash buyers are preferable so use this to your advantage.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Put in an offer. Wait. Breathe.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do you negotiate buying the house?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5206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Stamp duty</a:t>
            </a:r>
            <a:r>
              <a:rPr lang="en-GB"/>
              <a:t> - currently 0% on ≤£250k then 5% on ≤£925k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Estate agents - the seller pays these, ~1% of house value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The moving company - ~£1000+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Solicitors fees - buying and selling, ~£700 each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Surveys - a few hundred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Life insurance - paid monthly ~£20pm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Critical illness cover - paid monthly ~£20pm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House insurance - building and contents ~£150pa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What’s that </a:t>
            </a:r>
            <a:r>
              <a:rPr lang="en-GB">
                <a:solidFill>
                  <a:srgbClr val="FF9900"/>
                </a:solidFill>
              </a:rPr>
              <a:t>£10k moving costs</a:t>
            </a:r>
            <a:r>
              <a:rPr lang="en-GB"/>
              <a:t> all about?!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Pay as much as you can, as soon as you can</a:t>
            </a:r>
            <a:endParaRPr/>
          </a:p>
        </p:txBody>
      </p:sp>
      <p:sp>
        <p:nvSpPr>
          <p:cNvPr id="113" name="Google Shape;113;p21"/>
          <p:cNvSpPr/>
          <p:nvPr/>
        </p:nvSpPr>
        <p:spPr>
          <a:xfrm>
            <a:off x="19500" y="3265975"/>
            <a:ext cx="9105000" cy="171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311700" y="1461050"/>
            <a:ext cx="8520600" cy="354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At the start of a mortgage, interest payments are high and capital repayments are low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As the mortgage develops, the interest payments decrease and capital payments increase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Overpayments can make a big difference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Mr Colman’s calculator here</a:t>
            </a:r>
            <a:endParaRPr/>
          </a:p>
        </p:txBody>
      </p:sp>
      <p:pic>
        <p:nvPicPr>
          <p:cNvPr id="115" name="Google Shape;115;p21"/>
          <p:cNvPicPr preferRelativeResize="0"/>
          <p:nvPr/>
        </p:nvPicPr>
        <p:blipFill rotWithShape="1">
          <a:blip r:embed="rId4">
            <a:alphaModFix/>
          </a:blip>
          <a:srcRect l="9601" t="10217" r="17934"/>
          <a:stretch/>
        </p:blipFill>
        <p:spPr>
          <a:xfrm>
            <a:off x="5704600" y="2766575"/>
            <a:ext cx="3344925" cy="229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1"/>
          <p:cNvPicPr preferRelativeResize="0"/>
          <p:nvPr/>
        </p:nvPicPr>
        <p:blipFill rotWithShape="1">
          <a:blip r:embed="rId4">
            <a:alphaModFix/>
          </a:blip>
          <a:srcRect l="48924" b="89904"/>
          <a:stretch/>
        </p:blipFill>
        <p:spPr>
          <a:xfrm>
            <a:off x="5816074" y="4478868"/>
            <a:ext cx="2357618" cy="257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9f5cff3-62b2-4be6-b70c-c372d34dc44d">
      <Terms xmlns="http://schemas.microsoft.com/office/infopath/2007/PartnerControls"/>
    </lcf76f155ced4ddcb4097134ff3c332f>
    <TaxCatchAll xmlns="30799808-48f9-47ab-aba2-0672c7355829" xsi:nil="true"/>
    <naf3626daf2c4bb89309295479733bb5 xmlns="30799808-48f9-47ab-aba2-0672c7355829">
      <Terms xmlns="http://schemas.microsoft.com/office/infopath/2007/PartnerControls"/>
    </naf3626daf2c4bb89309295479733bb5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3167DC18062C4DAB9FD83DC0AC99B0" ma:contentTypeVersion="17" ma:contentTypeDescription="Create a new document." ma:contentTypeScope="" ma:versionID="783fc9a1ddb6a1d9d6dae9743663e560">
  <xsd:schema xmlns:xsd="http://www.w3.org/2001/XMLSchema" xmlns:xs="http://www.w3.org/2001/XMLSchema" xmlns:p="http://schemas.microsoft.com/office/2006/metadata/properties" xmlns:ns2="30799808-48f9-47ab-aba2-0672c7355829" xmlns:ns3="99f5cff3-62b2-4be6-b70c-c372d34dc44d" targetNamespace="http://schemas.microsoft.com/office/2006/metadata/properties" ma:root="true" ma:fieldsID="592603bb4c177b80a7b57c24752f2467" ns2:_="" ns3:_="">
    <xsd:import namespace="30799808-48f9-47ab-aba2-0672c7355829"/>
    <xsd:import namespace="99f5cff3-62b2-4be6-b70c-c372d34dc44d"/>
    <xsd:element name="properties">
      <xsd:complexType>
        <xsd:sequence>
          <xsd:element name="documentManagement">
            <xsd:complexType>
              <xsd:all>
                <xsd:element ref="ns2:naf3626daf2c4bb89309295479733bb5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99808-48f9-47ab-aba2-0672c7355829" elementFormDefault="qualified">
    <xsd:import namespace="http://schemas.microsoft.com/office/2006/documentManagement/types"/>
    <xsd:import namespace="http://schemas.microsoft.com/office/infopath/2007/PartnerControls"/>
    <xsd:element name="naf3626daf2c4bb89309295479733bb5" ma:index="9" nillable="true" ma:taxonomy="true" ma:internalName="naf3626daf2c4bb89309295479733bb5" ma:taxonomyFieldName="Staff_x0020_Category" ma:displayName="Staff Category" ma:fieldId="{7af3626d-af2c-4bb8-9309-295479733bb5}" ma:sspId="3109df80-cae8-4f1a-a745-566a87499af2" ma:termSetId="2911061d-6d64-4c1d-9363-b073225d5b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f7cf9a15-f9d7-422c-a274-81208c7b0b93}" ma:internalName="TaxCatchAll" ma:showField="CatchAllData" ma:web="30799808-48f9-47ab-aba2-0672c73558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f5cff3-62b2-4be6-b70c-c372d34dc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109df80-cae8-4f1a-a745-566a87499a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75EF4E-94A8-42A1-A9B5-098F8B47F85A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purl.org/dc/dcmitype/"/>
    <ds:schemaRef ds:uri="99f5cff3-62b2-4be6-b70c-c372d34dc44d"/>
    <ds:schemaRef ds:uri="http://schemas.openxmlformats.org/package/2006/metadata/core-properties"/>
    <ds:schemaRef ds:uri="30799808-48f9-47ab-aba2-0672c735582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A2B65A4-B5DC-41F5-8594-F6BAB0B230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79A71E-2804-481E-8FE2-A4E3175AC8F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1293</Words>
  <Application>Microsoft Office PowerPoint</Application>
  <PresentationFormat>On-screen Show (16:9)</PresentationFormat>
  <Paragraphs>259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Source Code Pro</vt:lpstr>
      <vt:lpstr>Arial</vt:lpstr>
      <vt:lpstr>Oswald</vt:lpstr>
      <vt:lpstr>Modern Writer</vt:lpstr>
      <vt:lpstr>Buying a House</vt:lpstr>
      <vt:lpstr>How do mortgages work?</vt:lpstr>
      <vt:lpstr>Types of Mortgage</vt:lpstr>
      <vt:lpstr>How do you plan the finances to buy a house?</vt:lpstr>
      <vt:lpstr>How do you plan the finances to buy a house?</vt:lpstr>
      <vt:lpstr>Find that Dream Home</vt:lpstr>
      <vt:lpstr>How do you negotiate buying the house?</vt:lpstr>
      <vt:lpstr>What’s that £10k moving costs all about?!</vt:lpstr>
      <vt:lpstr>Pay as much as you can, as soon as you can</vt:lpstr>
      <vt:lpstr>Tips and Tricks to Save £1000s</vt:lpstr>
      <vt:lpstr>Stamp Duty Land Tax over the years</vt:lpstr>
      <vt:lpstr>Stamp Duty Land Tax over the years</vt:lpstr>
      <vt:lpstr>Stamp Duty Land Tax over the years</vt:lpstr>
      <vt:lpstr>This Week's Top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Buying a House</dc:title>
  <cp:lastModifiedBy>Graham Colman</cp:lastModifiedBy>
  <cp:revision>1</cp:revision>
  <dcterms:modified xsi:type="dcterms:W3CDTF">2023-10-21T12:08:56Z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0x010100433167DC18062C4DAB9FD83DC0AC99B0</vt:lpwstr>
  </property>
  <property fmtid="{D5CDD505-2E9C-101B-9397-08002B2CF9AE}" pid="3" name="MediaServiceImageTags">
    <vt:lpwstr/>
  </property>
  <property fmtid="{D5CDD505-2E9C-101B-9397-08002B2CF9AE}" pid="4" name="Staff Category">
    <vt:lpwstr/>
  </property>
</Properties>
</file>